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5" r:id="rId5"/>
    <p:sldId id="264" r:id="rId6"/>
    <p:sldId id="259" r:id="rId7"/>
    <p:sldId id="268" r:id="rId8"/>
    <p:sldId id="269" r:id="rId9"/>
    <p:sldId id="266" r:id="rId10"/>
    <p:sldId id="267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5B1DC3-B398-4101-BFAD-CBF8D29D13F8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7BE005E-5152-46B7-8F98-7EF570F39D5A}">
      <dgm:prSet phldrT="[Text]" custT="1"/>
      <dgm:spPr/>
      <dgm:t>
        <a:bodyPr/>
        <a:lstStyle/>
        <a:p>
          <a:r>
            <a:rPr lang="pt-PT" sz="2400" dirty="0">
              <a:latin typeface="Arial Narrow" panose="020B0606020202030204" pitchFamily="34" charset="0"/>
            </a:rPr>
            <a:t>Sociedade Atrasada </a:t>
          </a:r>
          <a:endParaRPr lang="en-GB" sz="2400" dirty="0">
            <a:latin typeface="Arial Narrow" panose="020B0606020202030204" pitchFamily="34" charset="0"/>
          </a:endParaRPr>
        </a:p>
      </dgm:t>
    </dgm:pt>
    <dgm:pt modelId="{CB56F971-F94F-463C-8E11-958F4A7DCB19}" type="parTrans" cxnId="{6FA2D744-3696-4D00-853F-7AF75E2804BC}">
      <dgm:prSet/>
      <dgm:spPr/>
      <dgm:t>
        <a:bodyPr/>
        <a:lstStyle/>
        <a:p>
          <a:endParaRPr lang="en-GB"/>
        </a:p>
      </dgm:t>
    </dgm:pt>
    <dgm:pt modelId="{B214B6B1-407F-4F9B-B759-5024F759B68B}" type="sibTrans" cxnId="{6FA2D744-3696-4D00-853F-7AF75E2804BC}">
      <dgm:prSet/>
      <dgm:spPr/>
      <dgm:t>
        <a:bodyPr/>
        <a:lstStyle/>
        <a:p>
          <a:endParaRPr lang="en-GB"/>
        </a:p>
      </dgm:t>
    </dgm:pt>
    <dgm:pt modelId="{DAE0092A-1CD2-45C0-82F6-3F93C777353D}">
      <dgm:prSet phldrT="[Text]" custT="1"/>
      <dgm:spPr/>
      <dgm:t>
        <a:bodyPr/>
        <a:lstStyle/>
        <a:p>
          <a:r>
            <a:rPr lang="pt-PT" sz="2400" dirty="0">
              <a:latin typeface="Arial Narrow" panose="020B0606020202030204" pitchFamily="34" charset="0"/>
            </a:rPr>
            <a:t>…</a:t>
          </a:r>
          <a:endParaRPr lang="en-GB" sz="2400" dirty="0">
            <a:latin typeface="Arial Narrow" panose="020B0606020202030204" pitchFamily="34" charset="0"/>
          </a:endParaRPr>
        </a:p>
      </dgm:t>
    </dgm:pt>
    <dgm:pt modelId="{461EC986-355F-46A4-9932-6E73F69D720F}" type="parTrans" cxnId="{C6AC61F3-8838-4F81-A884-5EC71D80AA78}">
      <dgm:prSet/>
      <dgm:spPr/>
      <dgm:t>
        <a:bodyPr/>
        <a:lstStyle/>
        <a:p>
          <a:endParaRPr lang="en-GB"/>
        </a:p>
      </dgm:t>
    </dgm:pt>
    <dgm:pt modelId="{C01ED50C-4DDD-4395-9E23-367781E00BB1}" type="sibTrans" cxnId="{C6AC61F3-8838-4F81-A884-5EC71D80AA78}">
      <dgm:prSet/>
      <dgm:spPr/>
      <dgm:t>
        <a:bodyPr/>
        <a:lstStyle/>
        <a:p>
          <a:endParaRPr lang="en-GB"/>
        </a:p>
      </dgm:t>
    </dgm:pt>
    <dgm:pt modelId="{30D2CB4C-F24E-45FA-BF9F-6A6F7DEAD7B5}">
      <dgm:prSet phldrT="[Text]" custT="1"/>
      <dgm:spPr/>
      <dgm:t>
        <a:bodyPr/>
        <a:lstStyle/>
        <a:p>
          <a:r>
            <a:rPr lang="pt-PT" sz="2400" dirty="0">
              <a:latin typeface="Arial Narrow" panose="020B0606020202030204" pitchFamily="34" charset="0"/>
            </a:rPr>
            <a:t>…</a:t>
          </a:r>
          <a:endParaRPr lang="en-GB" sz="2400" dirty="0">
            <a:latin typeface="Arial Narrow" panose="020B0606020202030204" pitchFamily="34" charset="0"/>
          </a:endParaRPr>
        </a:p>
      </dgm:t>
    </dgm:pt>
    <dgm:pt modelId="{860969C8-ACF4-4ADF-B3D0-C33EE48B5941}" type="parTrans" cxnId="{438E1B78-C49B-4F69-994B-AD0408233A66}">
      <dgm:prSet/>
      <dgm:spPr/>
      <dgm:t>
        <a:bodyPr/>
        <a:lstStyle/>
        <a:p>
          <a:endParaRPr lang="en-GB"/>
        </a:p>
      </dgm:t>
    </dgm:pt>
    <dgm:pt modelId="{E367BB2B-F4E9-447B-80AD-028B6CCB1184}" type="sibTrans" cxnId="{438E1B78-C49B-4F69-994B-AD0408233A66}">
      <dgm:prSet/>
      <dgm:spPr/>
      <dgm:t>
        <a:bodyPr/>
        <a:lstStyle/>
        <a:p>
          <a:endParaRPr lang="en-GB"/>
        </a:p>
      </dgm:t>
    </dgm:pt>
    <dgm:pt modelId="{9A589A4B-6A9D-43C3-9106-0C7A3FB048CD}">
      <dgm:prSet phldrT="[Text]" custT="1"/>
      <dgm:spPr/>
      <dgm:t>
        <a:bodyPr/>
        <a:lstStyle/>
        <a:p>
          <a:r>
            <a:rPr lang="pt-PT" sz="2400" dirty="0">
              <a:latin typeface="Arial Narrow" panose="020B0606020202030204" pitchFamily="34" charset="0"/>
            </a:rPr>
            <a:t>Sociedade Desenvolvida (consumo, tecnologia, instituições, cultura)</a:t>
          </a:r>
          <a:endParaRPr lang="en-GB" sz="2400" dirty="0">
            <a:latin typeface="Arial Narrow" panose="020B0606020202030204" pitchFamily="34" charset="0"/>
          </a:endParaRPr>
        </a:p>
      </dgm:t>
    </dgm:pt>
    <dgm:pt modelId="{5DE0F7F0-E390-4374-8957-50B0E4A7D9D8}" type="parTrans" cxnId="{1753A25E-14F6-43FF-96C4-3FC17BEDE2D7}">
      <dgm:prSet/>
      <dgm:spPr/>
      <dgm:t>
        <a:bodyPr/>
        <a:lstStyle/>
        <a:p>
          <a:endParaRPr lang="en-GB"/>
        </a:p>
      </dgm:t>
    </dgm:pt>
    <dgm:pt modelId="{DB58FC16-5F6E-4872-975B-24B51968969B}" type="sibTrans" cxnId="{1753A25E-14F6-43FF-96C4-3FC17BEDE2D7}">
      <dgm:prSet/>
      <dgm:spPr/>
      <dgm:t>
        <a:bodyPr/>
        <a:lstStyle/>
        <a:p>
          <a:endParaRPr lang="en-GB"/>
        </a:p>
      </dgm:t>
    </dgm:pt>
    <dgm:pt modelId="{FB8381A7-D65B-4037-A03A-1E0217B09275}" type="pres">
      <dgm:prSet presAssocID="{D75B1DC3-B398-4101-BFAD-CBF8D29D13F8}" presName="rootnode" presStyleCnt="0">
        <dgm:presLayoutVars>
          <dgm:chMax/>
          <dgm:chPref/>
          <dgm:dir/>
          <dgm:animLvl val="lvl"/>
        </dgm:presLayoutVars>
      </dgm:prSet>
      <dgm:spPr/>
    </dgm:pt>
    <dgm:pt modelId="{EC89363A-C2FB-472D-B3F2-807004683820}" type="pres">
      <dgm:prSet presAssocID="{D7BE005E-5152-46B7-8F98-7EF570F39D5A}" presName="composite" presStyleCnt="0"/>
      <dgm:spPr/>
    </dgm:pt>
    <dgm:pt modelId="{53BCD512-97B4-4F06-9945-153337736FAC}" type="pres">
      <dgm:prSet presAssocID="{D7BE005E-5152-46B7-8F98-7EF570F39D5A}" presName="LShape" presStyleLbl="alignNode1" presStyleIdx="0" presStyleCnt="7"/>
      <dgm:spPr/>
    </dgm:pt>
    <dgm:pt modelId="{A935FE5D-7D8A-4FB5-B059-9115847C4F48}" type="pres">
      <dgm:prSet presAssocID="{D7BE005E-5152-46B7-8F98-7EF570F39D5A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E556A039-434C-458C-BF61-514857611B32}" type="pres">
      <dgm:prSet presAssocID="{D7BE005E-5152-46B7-8F98-7EF570F39D5A}" presName="Triangle" presStyleLbl="alignNode1" presStyleIdx="1" presStyleCnt="7"/>
      <dgm:spPr/>
    </dgm:pt>
    <dgm:pt modelId="{B72AD173-90E0-4912-BC3B-46C1448FF085}" type="pres">
      <dgm:prSet presAssocID="{B214B6B1-407F-4F9B-B759-5024F759B68B}" presName="sibTrans" presStyleCnt="0"/>
      <dgm:spPr/>
    </dgm:pt>
    <dgm:pt modelId="{1C5A53C2-7665-4912-8F60-67A259DFC07C}" type="pres">
      <dgm:prSet presAssocID="{B214B6B1-407F-4F9B-B759-5024F759B68B}" presName="space" presStyleCnt="0"/>
      <dgm:spPr/>
    </dgm:pt>
    <dgm:pt modelId="{ECE785D2-BC35-44DB-9638-634B008B81A2}" type="pres">
      <dgm:prSet presAssocID="{DAE0092A-1CD2-45C0-82F6-3F93C777353D}" presName="composite" presStyleCnt="0"/>
      <dgm:spPr/>
    </dgm:pt>
    <dgm:pt modelId="{D7912ADE-5E48-4193-B342-5F77515902E4}" type="pres">
      <dgm:prSet presAssocID="{DAE0092A-1CD2-45C0-82F6-3F93C777353D}" presName="LShape" presStyleLbl="alignNode1" presStyleIdx="2" presStyleCnt="7"/>
      <dgm:spPr/>
    </dgm:pt>
    <dgm:pt modelId="{03DBC37E-0355-4CC7-86BC-09DBBDEC8C39}" type="pres">
      <dgm:prSet presAssocID="{DAE0092A-1CD2-45C0-82F6-3F93C777353D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C325B659-5664-4C88-8B8D-51012CD3836A}" type="pres">
      <dgm:prSet presAssocID="{DAE0092A-1CD2-45C0-82F6-3F93C777353D}" presName="Triangle" presStyleLbl="alignNode1" presStyleIdx="3" presStyleCnt="7"/>
      <dgm:spPr/>
    </dgm:pt>
    <dgm:pt modelId="{479C7CD8-1017-433E-A2CE-DAA0701692C9}" type="pres">
      <dgm:prSet presAssocID="{C01ED50C-4DDD-4395-9E23-367781E00BB1}" presName="sibTrans" presStyleCnt="0"/>
      <dgm:spPr/>
    </dgm:pt>
    <dgm:pt modelId="{B6276C99-8750-42FC-8D1E-B375FD04F7F3}" type="pres">
      <dgm:prSet presAssocID="{C01ED50C-4DDD-4395-9E23-367781E00BB1}" presName="space" presStyleCnt="0"/>
      <dgm:spPr/>
    </dgm:pt>
    <dgm:pt modelId="{107057A9-4BD5-41F6-B0AA-ACB7317C135E}" type="pres">
      <dgm:prSet presAssocID="{30D2CB4C-F24E-45FA-BF9F-6A6F7DEAD7B5}" presName="composite" presStyleCnt="0"/>
      <dgm:spPr/>
    </dgm:pt>
    <dgm:pt modelId="{8021A6A6-02A6-4B70-A5D1-F279F2BAFB70}" type="pres">
      <dgm:prSet presAssocID="{30D2CB4C-F24E-45FA-BF9F-6A6F7DEAD7B5}" presName="LShape" presStyleLbl="alignNode1" presStyleIdx="4" presStyleCnt="7"/>
      <dgm:spPr/>
    </dgm:pt>
    <dgm:pt modelId="{34360E9D-CBDD-4406-9CDC-D745961F06A1}" type="pres">
      <dgm:prSet presAssocID="{30D2CB4C-F24E-45FA-BF9F-6A6F7DEAD7B5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1234073D-BCE1-44F4-B35A-0845B19B17D3}" type="pres">
      <dgm:prSet presAssocID="{30D2CB4C-F24E-45FA-BF9F-6A6F7DEAD7B5}" presName="Triangle" presStyleLbl="alignNode1" presStyleIdx="5" presStyleCnt="7"/>
      <dgm:spPr/>
    </dgm:pt>
    <dgm:pt modelId="{D742F64E-4F6C-4042-8E25-BBA2882C0CED}" type="pres">
      <dgm:prSet presAssocID="{E367BB2B-F4E9-447B-80AD-028B6CCB1184}" presName="sibTrans" presStyleCnt="0"/>
      <dgm:spPr/>
    </dgm:pt>
    <dgm:pt modelId="{7FB9BE50-8C51-4DFC-A8DE-358BF622A91E}" type="pres">
      <dgm:prSet presAssocID="{E367BB2B-F4E9-447B-80AD-028B6CCB1184}" presName="space" presStyleCnt="0"/>
      <dgm:spPr/>
    </dgm:pt>
    <dgm:pt modelId="{7424C6E9-69DF-4C11-ACED-76AB8EAA9A01}" type="pres">
      <dgm:prSet presAssocID="{9A589A4B-6A9D-43C3-9106-0C7A3FB048CD}" presName="composite" presStyleCnt="0"/>
      <dgm:spPr/>
    </dgm:pt>
    <dgm:pt modelId="{EED8F375-E365-4C31-A139-149EFA42D0BA}" type="pres">
      <dgm:prSet presAssocID="{9A589A4B-6A9D-43C3-9106-0C7A3FB048CD}" presName="LShape" presStyleLbl="alignNode1" presStyleIdx="6" presStyleCnt="7"/>
      <dgm:spPr/>
    </dgm:pt>
    <dgm:pt modelId="{3FD2427B-DB66-4F83-86C2-FB12AA573327}" type="pres">
      <dgm:prSet presAssocID="{9A589A4B-6A9D-43C3-9106-0C7A3FB048CD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51BD404-7193-4480-A912-D267737DDF20}" type="presOf" srcId="{D75B1DC3-B398-4101-BFAD-CBF8D29D13F8}" destId="{FB8381A7-D65B-4037-A03A-1E0217B09275}" srcOrd="0" destOrd="0" presId="urn:microsoft.com/office/officeart/2009/3/layout/StepUpProcess"/>
    <dgm:cxn modelId="{1753A25E-14F6-43FF-96C4-3FC17BEDE2D7}" srcId="{D75B1DC3-B398-4101-BFAD-CBF8D29D13F8}" destId="{9A589A4B-6A9D-43C3-9106-0C7A3FB048CD}" srcOrd="3" destOrd="0" parTransId="{5DE0F7F0-E390-4374-8957-50B0E4A7D9D8}" sibTransId="{DB58FC16-5F6E-4872-975B-24B51968969B}"/>
    <dgm:cxn modelId="{83C19261-6B90-4D96-8F9A-F47F96DD1559}" type="presOf" srcId="{9A589A4B-6A9D-43C3-9106-0C7A3FB048CD}" destId="{3FD2427B-DB66-4F83-86C2-FB12AA573327}" srcOrd="0" destOrd="0" presId="urn:microsoft.com/office/officeart/2009/3/layout/StepUpProcess"/>
    <dgm:cxn modelId="{09E69C64-27BA-49FC-8B21-011859259D34}" type="presOf" srcId="{30D2CB4C-F24E-45FA-BF9F-6A6F7DEAD7B5}" destId="{34360E9D-CBDD-4406-9CDC-D745961F06A1}" srcOrd="0" destOrd="0" presId="urn:microsoft.com/office/officeart/2009/3/layout/StepUpProcess"/>
    <dgm:cxn modelId="{6FA2D744-3696-4D00-853F-7AF75E2804BC}" srcId="{D75B1DC3-B398-4101-BFAD-CBF8D29D13F8}" destId="{D7BE005E-5152-46B7-8F98-7EF570F39D5A}" srcOrd="0" destOrd="0" parTransId="{CB56F971-F94F-463C-8E11-958F4A7DCB19}" sibTransId="{B214B6B1-407F-4F9B-B759-5024F759B68B}"/>
    <dgm:cxn modelId="{825A1876-710F-4104-AFAF-60BFA6B1D971}" type="presOf" srcId="{DAE0092A-1CD2-45C0-82F6-3F93C777353D}" destId="{03DBC37E-0355-4CC7-86BC-09DBBDEC8C39}" srcOrd="0" destOrd="0" presId="urn:microsoft.com/office/officeart/2009/3/layout/StepUpProcess"/>
    <dgm:cxn modelId="{20F89156-AA0F-4685-A612-BA7A230213EF}" type="presOf" srcId="{D7BE005E-5152-46B7-8F98-7EF570F39D5A}" destId="{A935FE5D-7D8A-4FB5-B059-9115847C4F48}" srcOrd="0" destOrd="0" presId="urn:microsoft.com/office/officeart/2009/3/layout/StepUpProcess"/>
    <dgm:cxn modelId="{438E1B78-C49B-4F69-994B-AD0408233A66}" srcId="{D75B1DC3-B398-4101-BFAD-CBF8D29D13F8}" destId="{30D2CB4C-F24E-45FA-BF9F-6A6F7DEAD7B5}" srcOrd="2" destOrd="0" parTransId="{860969C8-ACF4-4ADF-B3D0-C33EE48B5941}" sibTransId="{E367BB2B-F4E9-447B-80AD-028B6CCB1184}"/>
    <dgm:cxn modelId="{C6AC61F3-8838-4F81-A884-5EC71D80AA78}" srcId="{D75B1DC3-B398-4101-BFAD-CBF8D29D13F8}" destId="{DAE0092A-1CD2-45C0-82F6-3F93C777353D}" srcOrd="1" destOrd="0" parTransId="{461EC986-355F-46A4-9932-6E73F69D720F}" sibTransId="{C01ED50C-4DDD-4395-9E23-367781E00BB1}"/>
    <dgm:cxn modelId="{952B863D-802D-41FC-BCCD-C8F92291F504}" type="presParOf" srcId="{FB8381A7-D65B-4037-A03A-1E0217B09275}" destId="{EC89363A-C2FB-472D-B3F2-807004683820}" srcOrd="0" destOrd="0" presId="urn:microsoft.com/office/officeart/2009/3/layout/StepUpProcess"/>
    <dgm:cxn modelId="{413DB524-9B41-4AFB-BD3E-888E6CB92F77}" type="presParOf" srcId="{EC89363A-C2FB-472D-B3F2-807004683820}" destId="{53BCD512-97B4-4F06-9945-153337736FAC}" srcOrd="0" destOrd="0" presId="urn:microsoft.com/office/officeart/2009/3/layout/StepUpProcess"/>
    <dgm:cxn modelId="{2D4EB271-3B24-409A-BA9E-31B36A49D0E3}" type="presParOf" srcId="{EC89363A-C2FB-472D-B3F2-807004683820}" destId="{A935FE5D-7D8A-4FB5-B059-9115847C4F48}" srcOrd="1" destOrd="0" presId="urn:microsoft.com/office/officeart/2009/3/layout/StepUpProcess"/>
    <dgm:cxn modelId="{050ABB43-668D-4594-B9DE-1B38C8115B24}" type="presParOf" srcId="{EC89363A-C2FB-472D-B3F2-807004683820}" destId="{E556A039-434C-458C-BF61-514857611B32}" srcOrd="2" destOrd="0" presId="urn:microsoft.com/office/officeart/2009/3/layout/StepUpProcess"/>
    <dgm:cxn modelId="{FDA2B63D-88F6-4108-A469-B363C0AF98E7}" type="presParOf" srcId="{FB8381A7-D65B-4037-A03A-1E0217B09275}" destId="{B72AD173-90E0-4912-BC3B-46C1448FF085}" srcOrd="1" destOrd="0" presId="urn:microsoft.com/office/officeart/2009/3/layout/StepUpProcess"/>
    <dgm:cxn modelId="{F76968C4-755A-44EC-A9F3-A6043E3E008D}" type="presParOf" srcId="{B72AD173-90E0-4912-BC3B-46C1448FF085}" destId="{1C5A53C2-7665-4912-8F60-67A259DFC07C}" srcOrd="0" destOrd="0" presId="urn:microsoft.com/office/officeart/2009/3/layout/StepUpProcess"/>
    <dgm:cxn modelId="{17C34699-523F-4C4C-AF62-0E8F3BC6ACA3}" type="presParOf" srcId="{FB8381A7-D65B-4037-A03A-1E0217B09275}" destId="{ECE785D2-BC35-44DB-9638-634B008B81A2}" srcOrd="2" destOrd="0" presId="urn:microsoft.com/office/officeart/2009/3/layout/StepUpProcess"/>
    <dgm:cxn modelId="{0288ACA9-34B6-4069-8685-AF4FB8530706}" type="presParOf" srcId="{ECE785D2-BC35-44DB-9638-634B008B81A2}" destId="{D7912ADE-5E48-4193-B342-5F77515902E4}" srcOrd="0" destOrd="0" presId="urn:microsoft.com/office/officeart/2009/3/layout/StepUpProcess"/>
    <dgm:cxn modelId="{585B887A-A61A-4D7B-ACAD-DC7AB4B374A1}" type="presParOf" srcId="{ECE785D2-BC35-44DB-9638-634B008B81A2}" destId="{03DBC37E-0355-4CC7-86BC-09DBBDEC8C39}" srcOrd="1" destOrd="0" presId="urn:microsoft.com/office/officeart/2009/3/layout/StepUpProcess"/>
    <dgm:cxn modelId="{45B7FD86-D72B-4120-AF95-9A1B365AF767}" type="presParOf" srcId="{ECE785D2-BC35-44DB-9638-634B008B81A2}" destId="{C325B659-5664-4C88-8B8D-51012CD3836A}" srcOrd="2" destOrd="0" presId="urn:microsoft.com/office/officeart/2009/3/layout/StepUpProcess"/>
    <dgm:cxn modelId="{741C4708-84FD-48C2-8962-29E0296EEB02}" type="presParOf" srcId="{FB8381A7-D65B-4037-A03A-1E0217B09275}" destId="{479C7CD8-1017-433E-A2CE-DAA0701692C9}" srcOrd="3" destOrd="0" presId="urn:microsoft.com/office/officeart/2009/3/layout/StepUpProcess"/>
    <dgm:cxn modelId="{6164B086-E8C5-4DBF-A282-BA0F8EEB1FD9}" type="presParOf" srcId="{479C7CD8-1017-433E-A2CE-DAA0701692C9}" destId="{B6276C99-8750-42FC-8D1E-B375FD04F7F3}" srcOrd="0" destOrd="0" presId="urn:microsoft.com/office/officeart/2009/3/layout/StepUpProcess"/>
    <dgm:cxn modelId="{469C4A82-BCB6-4BE6-A77F-51EFA5364819}" type="presParOf" srcId="{FB8381A7-D65B-4037-A03A-1E0217B09275}" destId="{107057A9-4BD5-41F6-B0AA-ACB7317C135E}" srcOrd="4" destOrd="0" presId="urn:microsoft.com/office/officeart/2009/3/layout/StepUpProcess"/>
    <dgm:cxn modelId="{30F87F3A-C2E8-4E11-B7EE-B3E4EF044498}" type="presParOf" srcId="{107057A9-4BD5-41F6-B0AA-ACB7317C135E}" destId="{8021A6A6-02A6-4B70-A5D1-F279F2BAFB70}" srcOrd="0" destOrd="0" presId="urn:microsoft.com/office/officeart/2009/3/layout/StepUpProcess"/>
    <dgm:cxn modelId="{1BA47658-CE51-49A8-9E03-6F3455C3879E}" type="presParOf" srcId="{107057A9-4BD5-41F6-B0AA-ACB7317C135E}" destId="{34360E9D-CBDD-4406-9CDC-D745961F06A1}" srcOrd="1" destOrd="0" presId="urn:microsoft.com/office/officeart/2009/3/layout/StepUpProcess"/>
    <dgm:cxn modelId="{6C3EBE86-41C0-4518-B337-925ABE56C0A2}" type="presParOf" srcId="{107057A9-4BD5-41F6-B0AA-ACB7317C135E}" destId="{1234073D-BCE1-44F4-B35A-0845B19B17D3}" srcOrd="2" destOrd="0" presId="urn:microsoft.com/office/officeart/2009/3/layout/StepUpProcess"/>
    <dgm:cxn modelId="{0B10FC4F-DE2E-4B25-A387-480B7E2FBE43}" type="presParOf" srcId="{FB8381A7-D65B-4037-A03A-1E0217B09275}" destId="{D742F64E-4F6C-4042-8E25-BBA2882C0CED}" srcOrd="5" destOrd="0" presId="urn:microsoft.com/office/officeart/2009/3/layout/StepUpProcess"/>
    <dgm:cxn modelId="{160C0FD4-EBE2-4AFF-AEC9-3230C263AD9C}" type="presParOf" srcId="{D742F64E-4F6C-4042-8E25-BBA2882C0CED}" destId="{7FB9BE50-8C51-4DFC-A8DE-358BF622A91E}" srcOrd="0" destOrd="0" presId="urn:microsoft.com/office/officeart/2009/3/layout/StepUpProcess"/>
    <dgm:cxn modelId="{B5B3905E-B232-453F-8039-9D2BEBDF4A7F}" type="presParOf" srcId="{FB8381A7-D65B-4037-A03A-1E0217B09275}" destId="{7424C6E9-69DF-4C11-ACED-76AB8EAA9A01}" srcOrd="6" destOrd="0" presId="urn:microsoft.com/office/officeart/2009/3/layout/StepUpProcess"/>
    <dgm:cxn modelId="{F6731474-A661-4712-A8F9-95AD132DDEC0}" type="presParOf" srcId="{7424C6E9-69DF-4C11-ACED-76AB8EAA9A01}" destId="{EED8F375-E365-4C31-A139-149EFA42D0BA}" srcOrd="0" destOrd="0" presId="urn:microsoft.com/office/officeart/2009/3/layout/StepUpProcess"/>
    <dgm:cxn modelId="{DA41510A-ED9F-4D26-A421-1E6CA5E62371}" type="presParOf" srcId="{7424C6E9-69DF-4C11-ACED-76AB8EAA9A01}" destId="{3FD2427B-DB66-4F83-86C2-FB12AA57332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CD512-97B4-4F06-9945-153337736FAC}">
      <dsp:nvSpPr>
        <dsp:cNvPr id="0" name=""/>
        <dsp:cNvSpPr/>
      </dsp:nvSpPr>
      <dsp:spPr>
        <a:xfrm rot="5400000">
          <a:off x="505667" y="2094356"/>
          <a:ext cx="1507098" cy="250777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5FE5D-7D8A-4FB5-B059-9115847C4F48}">
      <dsp:nvSpPr>
        <dsp:cNvPr id="0" name=""/>
        <dsp:cNvSpPr/>
      </dsp:nvSpPr>
      <dsp:spPr>
        <a:xfrm>
          <a:off x="254095" y="2843642"/>
          <a:ext cx="2264036" cy="198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latin typeface="Arial Narrow" panose="020B0606020202030204" pitchFamily="34" charset="0"/>
            </a:rPr>
            <a:t>Sociedade Atrasada </a:t>
          </a:r>
          <a:endParaRPr lang="en-GB" sz="2400" kern="1200" dirty="0">
            <a:latin typeface="Arial Narrow" panose="020B0606020202030204" pitchFamily="34" charset="0"/>
          </a:endParaRPr>
        </a:p>
      </dsp:txBody>
      <dsp:txXfrm>
        <a:off x="254095" y="2843642"/>
        <a:ext cx="2264036" cy="1984560"/>
      </dsp:txXfrm>
    </dsp:sp>
    <dsp:sp modelId="{E556A039-434C-458C-BF61-514857611B32}">
      <dsp:nvSpPr>
        <dsp:cNvPr id="0" name=""/>
        <dsp:cNvSpPr/>
      </dsp:nvSpPr>
      <dsp:spPr>
        <a:xfrm>
          <a:off x="2090955" y="1909731"/>
          <a:ext cx="427176" cy="42717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12ADE-5E48-4193-B342-5F77515902E4}">
      <dsp:nvSpPr>
        <dsp:cNvPr id="0" name=""/>
        <dsp:cNvSpPr/>
      </dsp:nvSpPr>
      <dsp:spPr>
        <a:xfrm rot="5400000">
          <a:off x="3277290" y="1408515"/>
          <a:ext cx="1507098" cy="250777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DBC37E-0355-4CC7-86BC-09DBBDEC8C39}">
      <dsp:nvSpPr>
        <dsp:cNvPr id="0" name=""/>
        <dsp:cNvSpPr/>
      </dsp:nvSpPr>
      <dsp:spPr>
        <a:xfrm>
          <a:off x="3025718" y="2157801"/>
          <a:ext cx="2264036" cy="198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latin typeface="Arial Narrow" panose="020B0606020202030204" pitchFamily="34" charset="0"/>
            </a:rPr>
            <a:t>…</a:t>
          </a:r>
          <a:endParaRPr lang="en-GB" sz="2400" kern="1200" dirty="0">
            <a:latin typeface="Arial Narrow" panose="020B0606020202030204" pitchFamily="34" charset="0"/>
          </a:endParaRPr>
        </a:p>
      </dsp:txBody>
      <dsp:txXfrm>
        <a:off x="3025718" y="2157801"/>
        <a:ext cx="2264036" cy="1984560"/>
      </dsp:txXfrm>
    </dsp:sp>
    <dsp:sp modelId="{C325B659-5664-4C88-8B8D-51012CD3836A}">
      <dsp:nvSpPr>
        <dsp:cNvPr id="0" name=""/>
        <dsp:cNvSpPr/>
      </dsp:nvSpPr>
      <dsp:spPr>
        <a:xfrm>
          <a:off x="4862578" y="1223890"/>
          <a:ext cx="427176" cy="42717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1A6A6-02A6-4B70-A5D1-F279F2BAFB70}">
      <dsp:nvSpPr>
        <dsp:cNvPr id="0" name=""/>
        <dsp:cNvSpPr/>
      </dsp:nvSpPr>
      <dsp:spPr>
        <a:xfrm rot="5400000">
          <a:off x="6048913" y="722675"/>
          <a:ext cx="1507098" cy="250777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60E9D-CBDD-4406-9CDC-D745961F06A1}">
      <dsp:nvSpPr>
        <dsp:cNvPr id="0" name=""/>
        <dsp:cNvSpPr/>
      </dsp:nvSpPr>
      <dsp:spPr>
        <a:xfrm>
          <a:off x="5797341" y="1471960"/>
          <a:ext cx="2264036" cy="198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latin typeface="Arial Narrow" panose="020B0606020202030204" pitchFamily="34" charset="0"/>
            </a:rPr>
            <a:t>…</a:t>
          </a:r>
          <a:endParaRPr lang="en-GB" sz="2400" kern="1200" dirty="0">
            <a:latin typeface="Arial Narrow" panose="020B0606020202030204" pitchFamily="34" charset="0"/>
          </a:endParaRPr>
        </a:p>
      </dsp:txBody>
      <dsp:txXfrm>
        <a:off x="5797341" y="1471960"/>
        <a:ext cx="2264036" cy="1984560"/>
      </dsp:txXfrm>
    </dsp:sp>
    <dsp:sp modelId="{1234073D-BCE1-44F4-B35A-0845B19B17D3}">
      <dsp:nvSpPr>
        <dsp:cNvPr id="0" name=""/>
        <dsp:cNvSpPr/>
      </dsp:nvSpPr>
      <dsp:spPr>
        <a:xfrm>
          <a:off x="7634201" y="538049"/>
          <a:ext cx="427176" cy="42717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D8F375-E365-4C31-A139-149EFA42D0BA}">
      <dsp:nvSpPr>
        <dsp:cNvPr id="0" name=""/>
        <dsp:cNvSpPr/>
      </dsp:nvSpPr>
      <dsp:spPr>
        <a:xfrm rot="5400000">
          <a:off x="8820536" y="36834"/>
          <a:ext cx="1507098" cy="250777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D2427B-DB66-4F83-86C2-FB12AA573327}">
      <dsp:nvSpPr>
        <dsp:cNvPr id="0" name=""/>
        <dsp:cNvSpPr/>
      </dsp:nvSpPr>
      <dsp:spPr>
        <a:xfrm>
          <a:off x="8568964" y="786119"/>
          <a:ext cx="2264036" cy="198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latin typeface="Arial Narrow" panose="020B0606020202030204" pitchFamily="34" charset="0"/>
            </a:rPr>
            <a:t>Sociedade Desenvolvida (consumo, tecnologia, instituições, cultura)</a:t>
          </a:r>
          <a:endParaRPr lang="en-GB" sz="2400" kern="1200" dirty="0">
            <a:latin typeface="Arial Narrow" panose="020B0606020202030204" pitchFamily="34" charset="0"/>
          </a:endParaRPr>
        </a:p>
      </dsp:txBody>
      <dsp:txXfrm>
        <a:off x="8568964" y="786119"/>
        <a:ext cx="2264036" cy="1984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66835-E6BF-4C8F-88A7-2DEAF3867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679F1-DB1D-4B2C-95BB-884CD1804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62A8C-3CB4-46A0-9E62-5E6227C79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81183-4E53-44CF-90EB-F27E10ED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98CF6-0EAF-4354-9184-C798D8AA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60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4A5BD-01DB-41B5-86B3-9BF5D336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7FC09-0C8E-419C-9F22-27619FC61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1CEC-BBDC-40E1-AF93-B5000DCA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46A7-9B98-4D59-B79F-9D072E1D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79495-C0BB-4200-B7D9-E890B614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3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52CA5D-FF36-4CFB-A6C9-CB4EE8CCF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8981E-C120-490B-BCF0-49423BE6A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B1A3-0E3F-40C0-8624-82A5C5F8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CFB0F-FCBD-4338-996D-F181CF0D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CD9FA-6C23-44C2-BF85-5999CA27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7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4AED-1FA4-4084-A6C4-BC59F44CF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2C17-7D28-46D9-993D-CD847574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04C3A-7925-4451-9991-562D5E2D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2124D-ADA5-482C-83E7-B754633A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E3052-0DBC-4794-B14B-F383A279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6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F2F5-D60B-4027-963A-D019B71C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F212C-2E75-4629-A7AE-E8B005BAB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ECF96-11E2-4E5F-95FC-1C4461B1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AC80B-56D0-43D5-A2D6-BC227BA0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B944E-4517-4E1C-BCB7-115E5CB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80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DB23-FE6A-4E22-B565-BE0EE096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35F0-CA88-4116-A08E-279A0D877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B8949-B65E-4D8B-B1D7-29D699FE3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79C9A-46F6-46D2-B59F-D54AB14C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4A9CC-AB72-4057-A0F7-7FF2CCFB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5088C-4458-4BA7-8575-3866B284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6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FF71-6D5F-4BF5-A39A-93B2B2EAD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B6F5A-2A99-4B31-81B8-5B38B4DCF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EAD7F-6C07-4A09-B2A5-54D9210F8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53D9E-65D3-4707-B05A-07C39DB65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6690B-7046-4A5D-A947-C8467E2E3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E6491-64EE-433D-AB07-F7E5047B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31A8B-69DF-456E-A3E2-8DD5FCA2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9FA5D-02C9-45D1-B407-BB81FDBD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1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8F67-5CBA-4665-BA16-C04B115C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E5CE1-E9E9-43E2-8E8E-A6E750E0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78F7D-F86B-41E3-90E9-EB22EE91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21EBF-33CA-43CF-B111-AB095B3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07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CC11B-D194-457E-AAA3-FBB0DF8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36248-15B9-47D7-AECD-C557DDF5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E86E6-AD03-4736-BA11-D4BC6586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3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05CB1-1B09-4520-BE0A-F622103A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361C6-2A57-4FB0-9832-B1627B1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79B99-022F-4719-BCE3-DEB476A0A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95FC0-7977-4A6D-8FCC-346A358B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97510-F670-4B03-8ED0-CB9A27A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B6D2B-0C01-4A77-82F4-398DA266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8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9BF69-42D5-4E57-9EE9-B3DC3ADE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8ACE3-B58C-40CC-BD05-56260F5F8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C90CA-663B-40CC-98B6-2005ED727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5D84C-B3C2-4554-B9E0-51FE9BFD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5A00A-4999-4718-B90B-09DA4678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8B139-CADB-4EBF-9B61-BFEA8475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60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9B53BF-36CB-4455-AF4B-0134B1CE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0800-7842-4E04-A0D9-E373B0902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CF453-DA9D-469E-BFE2-5A89F2DE2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66B81-522C-4FBA-963C-30C112210E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CB919-508E-4B1A-ACD6-A454CA7FD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4F9E-DE59-4E6A-826E-1C9765CDC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3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9927-C658-4383-8204-499A0264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24" y="578498"/>
            <a:ext cx="11234058" cy="4110135"/>
          </a:xfrm>
        </p:spPr>
        <p:txBody>
          <a:bodyPr anchor="t">
            <a:norm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Economia e Política do Desenvolvimento</a:t>
            </a: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Conceito de Desenvolvimento</a:t>
            </a:r>
            <a:b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br>
              <a:rPr lang="pt-PT" sz="3600" b="1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Professor Catedrático Convidado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br>
              <a:rPr lang="pt-PT" sz="2400" dirty="0">
                <a:latin typeface="Arial Narrow" panose="020B0606020202030204" pitchFamily="34" charset="0"/>
              </a:rPr>
            </a:b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11-10-2022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11FEE-873B-44DE-917B-E22173AC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24" y="5379098"/>
            <a:ext cx="11234058" cy="1007706"/>
          </a:xfrm>
        </p:spPr>
        <p:txBody>
          <a:bodyPr/>
          <a:lstStyle/>
          <a:p>
            <a:r>
              <a:rPr lang="pt-PT" dirty="0">
                <a:latin typeface="Arial Narrow" panose="020B0606020202030204" pitchFamily="34" charset="0"/>
              </a:rPr>
              <a:t>Mestrado em Desenvolvimento e Cooperação Internacional</a:t>
            </a:r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5" name="Picture 2" descr="Media e Identidade de Marca | ISEG">
            <a:extLst>
              <a:ext uri="{FF2B5EF4-FFF2-40B4-BE49-F238E27FC236}">
                <a16:creationId xmlns:a16="http://schemas.microsoft.com/office/drawing/2014/main" id="{07D04A35-27BD-46B1-94D9-C5A4FCCA3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25" y="5379098"/>
            <a:ext cx="1599971" cy="76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648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0" y="161914"/>
            <a:ext cx="11593286" cy="64042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Imagem do processo de “desenvolvimento”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143000"/>
            <a:ext cx="11532637" cy="5379098"/>
          </a:xfrm>
        </p:spPr>
        <p:txBody>
          <a:bodyPr>
            <a:normAutofit fontScale="925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Um ponto de partida, atrasado, → um ponto de chegada, desenvolvido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Sem história, sem sociedade, sem dinâmicas sociais e de grupo, completamente estáticos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Cada passo é para melhor – acumulação de capacidades e, portanto, de insumos que fazem parte do desenvolvimento (mais investimento, ou mais produção, ou mais escolas, </a:t>
            </a:r>
            <a:r>
              <a:rPr lang="pt-PT" dirty="0" err="1">
                <a:latin typeface="Arial Narrow" panose="020B0606020202030204" pitchFamily="34" charset="0"/>
              </a:rPr>
              <a:t>etc</a:t>
            </a:r>
            <a:r>
              <a:rPr lang="pt-PT" dirty="0">
                <a:latin typeface="Arial Narrow" panose="020B0606020202030204" pitchFamily="34" charset="0"/>
              </a:rPr>
              <a:t>,)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Processo mais ou menos linear – só é preciso “subir a escada” do ponto mais baixo para o mais alto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Processo conhecido – </a:t>
            </a:r>
            <a:r>
              <a:rPr lang="pt-PT" dirty="0" err="1">
                <a:latin typeface="Arial Narrow" panose="020B0606020202030204" pitchFamily="34" charset="0"/>
              </a:rPr>
              <a:t>catching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up</a:t>
            </a:r>
            <a:endParaRPr lang="pt-PT" dirty="0">
              <a:latin typeface="Arial Narrow" panose="020B060602020203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Quais as instituições mais adequadas, e que combinação entre elas, para ajudarem a subir a escada?</a:t>
            </a:r>
          </a:p>
        </p:txBody>
      </p:sp>
    </p:spTree>
    <p:extLst>
      <p:ext uri="{BB962C8B-B14F-4D97-AF65-F5344CB8AC3E}">
        <p14:creationId xmlns:p14="http://schemas.microsoft.com/office/powerpoint/2010/main" val="3051396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357" y="108126"/>
            <a:ext cx="11593286" cy="595604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Capitalismo (e desenvolvimento) como processo histórico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887506"/>
            <a:ext cx="11532637" cy="5634592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Capitalismo → lucros → conflito entre produção e reprodução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Capitalismo como sistema global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Capitalismo e dinâmicas nacionais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história como espiral – contradições conduzem a mudanças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Estado, mercado, grupos sociais, corporações, classes e lutas de classes, etc., como construções sociais e históricas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impossibilidade e inviabilidade do exercício de engenharia social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>
                <a:latin typeface="Arial Narrow" panose="020B0606020202030204" pitchFamily="34" charset="0"/>
              </a:rPr>
              <a:t>Logo, </a:t>
            </a:r>
            <a:r>
              <a:rPr lang="en-GB" dirty="0" err="1">
                <a:latin typeface="Arial Narrow" panose="020B0606020202030204" pitchFamily="34" charset="0"/>
              </a:rPr>
              <a:t>desenvolvimento</a:t>
            </a:r>
            <a:r>
              <a:rPr lang="en-GB" dirty="0">
                <a:latin typeface="Arial Narrow" panose="020B0606020202030204" pitchFamily="34" charset="0"/>
              </a:rPr>
              <a:t> é um mal-</a:t>
            </a:r>
            <a:r>
              <a:rPr lang="en-GB" dirty="0" err="1">
                <a:latin typeface="Arial Narrow" panose="020B0606020202030204" pitchFamily="34" charset="0"/>
              </a:rPr>
              <a:t>conceito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inadequado</a:t>
            </a:r>
            <a:r>
              <a:rPr lang="en-GB" dirty="0">
                <a:latin typeface="Arial Narrow" panose="020B0606020202030204" pitchFamily="34" charset="0"/>
              </a:rPr>
              <a:t> para </a:t>
            </a:r>
            <a:r>
              <a:rPr lang="en-GB" dirty="0" err="1">
                <a:latin typeface="Arial Narrow" panose="020B0606020202030204" pitchFamily="34" charset="0"/>
              </a:rPr>
              <a:t>luta</a:t>
            </a:r>
            <a:r>
              <a:rPr lang="en-GB" dirty="0">
                <a:latin typeface="Arial Narrow" panose="020B0606020202030204" pitchFamily="34" charset="0"/>
              </a:rPr>
              <a:t> social</a:t>
            </a:r>
          </a:p>
        </p:txBody>
      </p:sp>
    </p:spTree>
    <p:extLst>
      <p:ext uri="{BB962C8B-B14F-4D97-AF65-F5344CB8AC3E}">
        <p14:creationId xmlns:p14="http://schemas.microsoft.com/office/powerpoint/2010/main" val="4003278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 da aula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399592"/>
            <a:ext cx="11532637" cy="5122506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Desenvolvimento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Crítica terceiro </a:t>
            </a:r>
            <a:r>
              <a:rPr lang="pt-PT" dirty="0" err="1">
                <a:latin typeface="Arial Narrow" panose="020B0606020202030204" pitchFamily="34" charset="0"/>
              </a:rPr>
              <a:t>mundista</a:t>
            </a: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Imagem estática do “processo de desenvolvimento”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Capitalismo como processo histórico</a:t>
            </a:r>
          </a:p>
        </p:txBody>
      </p:sp>
    </p:spTree>
    <p:extLst>
      <p:ext uri="{BB962C8B-B14F-4D97-AF65-F5344CB8AC3E}">
        <p14:creationId xmlns:p14="http://schemas.microsoft.com/office/powerpoint/2010/main" val="279003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0" y="139503"/>
            <a:ext cx="11593286" cy="573192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Desenvolvimento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204546"/>
            <a:ext cx="11532637" cy="5317552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Desenvolvimento como um conceito pós-colonial e neocolonial, que emerge após a 2ª Guerra Mundial.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Três ideias prevalecentes: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Des-radicalizar</a:t>
            </a:r>
            <a:r>
              <a:rPr lang="pt-PT" dirty="0">
                <a:latin typeface="Arial Narrow" panose="020B0606020202030204" pitchFamily="34" charset="0"/>
              </a:rPr>
              <a:t> os movimentos nacionalistas nas colónias e “travar a ameaça comunista”, respondendo a questões tais como redução da pobreza, industrialização, redução da dependência das exportações de mercadorias primárias.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Neocolonialismo social e político: Construir economias e sociedades capitalistas à imagem das potências colonizadoras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Neocolonialismo económico: criar mercados, exportar indústrias obsoletas ou simples, controlo das matérias-primas e força de trabalho </a:t>
            </a:r>
          </a:p>
        </p:txBody>
      </p:sp>
    </p:spTree>
    <p:extLst>
      <p:ext uri="{BB962C8B-B14F-4D97-AF65-F5344CB8AC3E}">
        <p14:creationId xmlns:p14="http://schemas.microsoft.com/office/powerpoint/2010/main" val="177069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357" y="139502"/>
            <a:ext cx="11593286" cy="586639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Desenvolvimento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918882"/>
            <a:ext cx="11670310" cy="5799616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Focos: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Crescimento económico – produtividade, emprego, rendimentos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Estrutura do crescimento económico – industrialização. Porquê?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Rendimento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Ligações, tecnologia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Modernização de toda a sociedade e da sua base económica e social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Distribuição: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Conflito entre produção e reprodução social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Distribuição e estruturas de produção – emprego, condições de emprego, custo de subsistência</a:t>
            </a:r>
          </a:p>
        </p:txBody>
      </p:sp>
    </p:spTree>
    <p:extLst>
      <p:ext uri="{BB962C8B-B14F-4D97-AF65-F5344CB8AC3E}">
        <p14:creationId xmlns:p14="http://schemas.microsoft.com/office/powerpoint/2010/main" val="72309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357" y="108127"/>
            <a:ext cx="11593286" cy="461132"/>
          </a:xfrm>
        </p:spPr>
        <p:txBody>
          <a:bodyPr>
            <a:normAutofit fontScale="90000"/>
          </a:bodyPr>
          <a:lstStyle/>
          <a:p>
            <a:r>
              <a:rPr lang="en-GB" sz="32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Crítica</a:t>
            </a:r>
            <a:r>
              <a:rPr lang="en-GB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32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Terceiro</a:t>
            </a:r>
            <a:r>
              <a:rPr lang="en-GB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32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Mundista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6" y="709951"/>
            <a:ext cx="11532637" cy="5612180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Uma nota sobre o conceito de Terceiro Mundo – não é o “lixo” do planeta, mas um força alternativa, progressista e </a:t>
            </a:r>
            <a:r>
              <a:rPr lang="pt-PT" dirty="0" err="1">
                <a:latin typeface="Arial Narrow" panose="020B0606020202030204" pitchFamily="34" charset="0"/>
              </a:rPr>
              <a:t>anti-colonialista</a:t>
            </a:r>
            <a:r>
              <a:rPr lang="pt-PT" dirty="0">
                <a:latin typeface="Arial Narrow" panose="020B0606020202030204" pitchFamily="34" charset="0"/>
              </a:rPr>
              <a:t>, anti-imperialista. Exemplo, </a:t>
            </a:r>
            <a:r>
              <a:rPr lang="pt-PT" dirty="0" err="1">
                <a:latin typeface="Arial Narrow" panose="020B0606020202030204" pitchFamily="34" charset="0"/>
              </a:rPr>
              <a:t>CdTM</a:t>
            </a:r>
            <a:endParaRPr lang="pt-PT" dirty="0">
              <a:latin typeface="Arial Narrow" panose="020B0606020202030204" pitchFamily="34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pt-PT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Cadernos do Terceiro Mundo' em breve poderão ser conferidos online | NPC">
            <a:extLst>
              <a:ext uri="{FF2B5EF4-FFF2-40B4-BE49-F238E27FC236}">
                <a16:creationId xmlns:a16="http://schemas.microsoft.com/office/drawing/2014/main" id="{8C5A8446-D9EE-B626-12F7-EC17DF84B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1" y="1745097"/>
            <a:ext cx="5052171" cy="481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185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7"/>
            <a:ext cx="11593286" cy="601824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Crítica Terceiro </a:t>
            </a:r>
            <a:r>
              <a:rPr lang="pt-PT" sz="32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Mundista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217645"/>
            <a:ext cx="11532637" cy="530445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Prebisch</a:t>
            </a:r>
            <a:r>
              <a:rPr lang="pt-PT" dirty="0">
                <a:latin typeface="Arial Narrow" panose="020B0606020202030204" pitchFamily="34" charset="0"/>
              </a:rPr>
              <a:t> e Singer – </a:t>
            </a:r>
            <a:r>
              <a:rPr lang="pt-PT" dirty="0" err="1">
                <a:latin typeface="Arial Narrow" panose="020B0606020202030204" pitchFamily="34" charset="0"/>
              </a:rPr>
              <a:t>protecção</a:t>
            </a:r>
            <a:r>
              <a:rPr lang="pt-PT" dirty="0">
                <a:latin typeface="Arial Narrow" panose="020B0606020202030204" pitchFamily="34" charset="0"/>
              </a:rPr>
              <a:t> é necessária para industrialização, sem o que é impossível romper com a dependência da exportação de mercadorias primárias. Contra os interesses neocoloniais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Dependência: </a:t>
            </a:r>
            <a:r>
              <a:rPr lang="pt-PT" dirty="0" err="1">
                <a:latin typeface="Arial Narrow" panose="020B0606020202030204" pitchFamily="34" charset="0"/>
              </a:rPr>
              <a:t>ruptura</a:t>
            </a:r>
            <a:r>
              <a:rPr lang="pt-PT" dirty="0">
                <a:latin typeface="Arial Narrow" panose="020B0606020202030204" pitchFamily="34" charset="0"/>
              </a:rPr>
              <a:t> com o sistema capitalista, pois dinâmicas de acumulação industrial capitalista subordinam as economias nacionais a uma divisão de trabalho global e criam burguesias nacionais à imagem e semelhança do centro.</a:t>
            </a:r>
          </a:p>
        </p:txBody>
      </p:sp>
    </p:spTree>
    <p:extLst>
      <p:ext uri="{BB962C8B-B14F-4D97-AF65-F5344CB8AC3E}">
        <p14:creationId xmlns:p14="http://schemas.microsoft.com/office/powerpoint/2010/main" val="1124664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7"/>
            <a:ext cx="11593286" cy="601824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Crítica Terceiro </a:t>
            </a:r>
            <a:r>
              <a:rPr lang="pt-PT" sz="32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Mundista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217645"/>
            <a:ext cx="11532637" cy="5304453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As revoluções de tendência socialista terceiro </a:t>
            </a:r>
            <a:r>
              <a:rPr lang="pt-PT" dirty="0" err="1">
                <a:latin typeface="Arial Narrow" panose="020B0606020202030204" pitchFamily="34" charset="0"/>
              </a:rPr>
              <a:t>mundistas</a:t>
            </a:r>
            <a:r>
              <a:rPr lang="pt-PT" dirty="0">
                <a:latin typeface="Arial Narrow" panose="020B0606020202030204" pitchFamily="34" charset="0"/>
              </a:rPr>
              <a:t>, as suas razões e as suas falhas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questão agrária e o problema do dualismo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Industrialização e o problema da aliança operário-camponesa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centralidade do Estado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As crises e as reformas neoliberais. Porquê?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Desenvolvimento humano: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Direitos humanos. Mas quais direitos?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Indivíduos como capital</a:t>
            </a:r>
          </a:p>
        </p:txBody>
      </p:sp>
    </p:spTree>
    <p:extLst>
      <p:ext uri="{BB962C8B-B14F-4D97-AF65-F5344CB8AC3E}">
        <p14:creationId xmlns:p14="http://schemas.microsoft.com/office/powerpoint/2010/main" val="1430339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7"/>
            <a:ext cx="11593286" cy="601824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Crítica terceiro </a:t>
            </a:r>
            <a:r>
              <a:rPr lang="pt-PT" sz="32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mundista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217645"/>
            <a:ext cx="11532637" cy="530445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Desenvolvimento humano: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Direitos humanos. Mas quais direitos?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Indivíduos como capital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Pós-Desenvolvimento: desenvolvimento a partir da base, pós-colonialismo, epistemologias do Sul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Localismo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Nativismo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Mudança do ponto de referência, de partida e de chegada do inquérito social</a:t>
            </a:r>
          </a:p>
        </p:txBody>
      </p:sp>
    </p:spTree>
    <p:extLst>
      <p:ext uri="{BB962C8B-B14F-4D97-AF65-F5344CB8AC3E}">
        <p14:creationId xmlns:p14="http://schemas.microsoft.com/office/powerpoint/2010/main" val="4192420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0" y="170878"/>
            <a:ext cx="11593286" cy="801793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Imagem estática do processo de “desenvolvimento”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378F62-E012-2980-CCC4-4E8B4E954D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270006"/>
              </p:ext>
            </p:extLst>
          </p:nvPr>
        </p:nvGraphicFramePr>
        <p:xfrm>
          <a:off x="515471" y="1156447"/>
          <a:ext cx="10838329" cy="5365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480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40241</TotalTime>
  <Words>630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Office Theme</vt:lpstr>
      <vt:lpstr>Economia e Política do Desenvolvimento Conceito de Desenvolvimento  Carlos Nuno Castel-Branco Professor Catedrático Convidado cnbranco@iseg.ulisboa.pt | carlos.castelbranco@gmail.com   11-10-2022</vt:lpstr>
      <vt:lpstr>Estrutura da aula</vt:lpstr>
      <vt:lpstr>Desenvolvimento</vt:lpstr>
      <vt:lpstr>Desenvolvimento</vt:lpstr>
      <vt:lpstr>Crítica Terceiro Mundista</vt:lpstr>
      <vt:lpstr>Crítica Terceiro Mundista</vt:lpstr>
      <vt:lpstr>Crítica Terceiro Mundista</vt:lpstr>
      <vt:lpstr>Crítica terceiro mundista</vt:lpstr>
      <vt:lpstr>Imagem estática do processo de “desenvolvimento”</vt:lpstr>
      <vt:lpstr>Imagem do processo de “desenvolvimento”</vt:lpstr>
      <vt:lpstr>Capitalismo (e desenvolvimento) como processo histórico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Castel-Branco</dc:creator>
  <cp:lastModifiedBy>Carlos Castel-Branco</cp:lastModifiedBy>
  <cp:revision>11</cp:revision>
  <dcterms:created xsi:type="dcterms:W3CDTF">2019-10-03T07:41:33Z</dcterms:created>
  <dcterms:modified xsi:type="dcterms:W3CDTF">2022-10-11T16:08:02Z</dcterms:modified>
</cp:coreProperties>
</file>